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7" r:id="rId10"/>
    <p:sldId id="266" r:id="rId11"/>
    <p:sldId id="265" r:id="rId12"/>
    <p:sldId id="264" r:id="rId13"/>
    <p:sldId id="272" r:id="rId14"/>
    <p:sldId id="273" r:id="rId15"/>
    <p:sldId id="274"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9D26203-0FBA-4AE0-9950-25A243616AC5}" type="datetimeFigureOut">
              <a:rPr lang="en-US" smtClean="0"/>
              <a:pPr/>
              <a:t>8/26/2019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26203-0FBA-4AE0-9950-25A243616AC5}" type="datetimeFigureOut">
              <a:rPr lang="en-US" smtClean="0"/>
              <a:pPr/>
              <a:t>8/26/2019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26203-0FBA-4AE0-9950-25A243616AC5}" type="datetimeFigureOut">
              <a:rPr lang="en-US" smtClean="0"/>
              <a:pPr/>
              <a:t>8/26/2019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26203-0FBA-4AE0-9950-25A243616AC5}" type="datetimeFigureOut">
              <a:rPr lang="en-US" smtClean="0"/>
              <a:pPr/>
              <a:t>8/26/2019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26203-0FBA-4AE0-9950-25A243616AC5}" type="datetimeFigureOut">
              <a:rPr lang="en-US" smtClean="0"/>
              <a:pPr/>
              <a:t>8/26/2019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9D26203-0FBA-4AE0-9950-25A243616AC5}" type="datetimeFigureOut">
              <a:rPr lang="en-US" smtClean="0"/>
              <a:pPr/>
              <a:t>8/26/2019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9D26203-0FBA-4AE0-9950-25A243616AC5}" type="datetimeFigureOut">
              <a:rPr lang="en-US" smtClean="0"/>
              <a:pPr/>
              <a:t>8/26/2019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9D26203-0FBA-4AE0-9950-25A243616AC5}" type="datetimeFigureOut">
              <a:rPr lang="en-US" smtClean="0"/>
              <a:pPr/>
              <a:t>8/26/2019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26203-0FBA-4AE0-9950-25A243616AC5}" type="datetimeFigureOut">
              <a:rPr lang="en-US" smtClean="0"/>
              <a:pPr/>
              <a:t>8/26/2019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26203-0FBA-4AE0-9950-25A243616AC5}" type="datetimeFigureOut">
              <a:rPr lang="en-US" smtClean="0"/>
              <a:pPr/>
              <a:t>8/26/2019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26203-0FBA-4AE0-9950-25A243616AC5}" type="datetimeFigureOut">
              <a:rPr lang="en-US" smtClean="0"/>
              <a:pPr/>
              <a:t>8/26/2019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9678B1-5135-4A6C-A4BD-07B6266158E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26203-0FBA-4AE0-9950-25A243616AC5}" type="datetimeFigureOut">
              <a:rPr lang="en-US" smtClean="0"/>
              <a:pPr/>
              <a:t>8/26/2019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678B1-5135-4A6C-A4BD-07B6266158E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3"/>
            <a:ext cx="7772400" cy="857256"/>
          </a:xfrm>
          <a:solidFill>
            <a:srgbClr val="66FF33"/>
          </a:solidFill>
        </p:spPr>
        <p:txBody>
          <a:bodyPr/>
          <a:lstStyle/>
          <a:p>
            <a:r>
              <a:rPr lang="en-IN" dirty="0" smtClean="0"/>
              <a:t>18</a:t>
            </a:r>
            <a:r>
              <a:rPr lang="en-IN" baseline="30000" dirty="0" smtClean="0"/>
              <a:t>th</a:t>
            </a:r>
            <a:r>
              <a:rPr lang="en-IN" dirty="0" smtClean="0"/>
              <a:t> GROUP ELEMENTS</a:t>
            </a:r>
            <a:endParaRPr lang="en-IN" dirty="0"/>
          </a:p>
        </p:txBody>
      </p:sp>
      <p:sp>
        <p:nvSpPr>
          <p:cNvPr id="3" name="Subtitle 2"/>
          <p:cNvSpPr>
            <a:spLocks noGrp="1"/>
          </p:cNvSpPr>
          <p:nvPr>
            <p:ph type="subTitle" idx="1"/>
          </p:nvPr>
        </p:nvSpPr>
        <p:spPr/>
        <p:txBody>
          <a:bodyPr/>
          <a:lstStyle/>
          <a:p>
            <a:endParaRPr lang="en-IN" dirty="0"/>
          </a:p>
        </p:txBody>
      </p:sp>
      <p:pic>
        <p:nvPicPr>
          <p:cNvPr id="1026" name="Picture 2" descr="C:\Users\Welcome\Desktop\download.jpg"/>
          <p:cNvPicPr>
            <a:picLocks noChangeAspect="1" noChangeArrowheads="1"/>
          </p:cNvPicPr>
          <p:nvPr/>
        </p:nvPicPr>
        <p:blipFill>
          <a:blip r:embed="rId2"/>
          <a:srcRect/>
          <a:stretch>
            <a:fillRect/>
          </a:stretch>
        </p:blipFill>
        <p:spPr bwMode="auto">
          <a:xfrm>
            <a:off x="1142976" y="1928802"/>
            <a:ext cx="6715171" cy="439752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557213" y="647700"/>
            <a:ext cx="8029575" cy="5562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642910" y="1142984"/>
            <a:ext cx="7752426" cy="53708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Welcome\Desktop\presentation_13._representative_elements_1454134906_7848-6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ns\Desktop\Xenon+difluoride+,+XeF2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ns\Desktop\amazing-facts-about-noble-gases-9-638.jpg"/>
          <p:cNvPicPr>
            <a:picLocks noChangeAspect="1" noChangeArrowheads="1"/>
          </p:cNvPicPr>
          <p:nvPr/>
        </p:nvPicPr>
        <p:blipFill>
          <a:blip r:embed="rId2"/>
          <a:srcRect/>
          <a:stretch>
            <a:fillRect/>
          </a:stretch>
        </p:blipFill>
        <p:spPr bwMode="auto">
          <a:xfrm>
            <a:off x="714348" y="463092"/>
            <a:ext cx="7946768" cy="59663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ns\Desktop\amazing-facts-about-noble-gases-11-638.jpg"/>
          <p:cNvPicPr>
            <a:picLocks noChangeAspect="1" noChangeArrowheads="1"/>
          </p:cNvPicPr>
          <p:nvPr/>
        </p:nvPicPr>
        <p:blipFill>
          <a:blip r:embed="rId2"/>
          <a:srcRect/>
          <a:stretch>
            <a:fillRect/>
          </a:stretch>
        </p:blipFill>
        <p:spPr bwMode="auto">
          <a:xfrm>
            <a:off x="385346" y="285728"/>
            <a:ext cx="8330058" cy="62540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928662" y="500042"/>
            <a:ext cx="6500858" cy="587371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Welcome\Desktop\f1e69eb4e48cb66ffac61a1a639be731.jpg"/>
          <p:cNvPicPr>
            <a:picLocks noChangeAspect="1" noChangeArrowheads="1"/>
          </p:cNvPicPr>
          <p:nvPr/>
        </p:nvPicPr>
        <p:blipFill>
          <a:blip r:embed="rId2"/>
          <a:srcRect/>
          <a:stretch>
            <a:fillRect/>
          </a:stretch>
        </p:blipFill>
        <p:spPr bwMode="auto">
          <a:xfrm>
            <a:off x="-61913" y="-547688"/>
            <a:ext cx="9267826" cy="7953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p:cNvPicPr>
            <a:picLocks noGrp="1" noChangeAspect="1" noChangeArrowheads="1"/>
          </p:cNvPicPr>
          <p:nvPr>
            <p:ph idx="1"/>
          </p:nvPr>
        </p:nvPicPr>
        <p:blipFill>
          <a:blip r:embed="rId2"/>
          <a:srcRect/>
          <a:stretch>
            <a:fillRect/>
          </a:stretch>
        </p:blipFill>
        <p:spPr bwMode="auto">
          <a:xfrm>
            <a:off x="173768" y="0"/>
            <a:ext cx="8970232"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500042"/>
            <a:ext cx="8572560" cy="5909310"/>
          </a:xfrm>
          <a:prstGeom prst="rect">
            <a:avLst/>
          </a:prstGeom>
          <a:solidFill>
            <a:schemeClr val="accent2">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OCCURRENCE</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Attributable to their stable and inert nature, all the noble gasses </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occur in the atmosphere in the Free State</a:t>
            </a: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All the noble gasses, helium, neon, argon, krypton and xenon, apart from radon, exist in the environment.</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Approximately </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1%</a:t>
            </a: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by volume of the atmosphere is made up of these gasses, of which </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argon alone constitutes 0.93%</a:t>
            </a: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Argon can be prepared by </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fractional distillation of liquid air</a:t>
            </a: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The most essential economic and commercial source of helium is the </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natural gas deposits</a:t>
            </a: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Certain water springs contain neon, helium, and argon as disintegrated gasses.</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Radon, a radioactive element</a:t>
            </a:r>
            <a:r>
              <a:rPr kumimoji="0" lang="en-US"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is obtained by the decay of radium and thorium minerals.</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97346"/>
            <a:ext cx="8643998" cy="6370975"/>
          </a:xfrm>
          <a:prstGeom prst="rect">
            <a:avLst/>
          </a:prstGeom>
          <a:solidFill>
            <a:srgbClr val="002060"/>
          </a:solidFill>
        </p:spPr>
        <p:txBody>
          <a:bodyPr wrap="square">
            <a:spAutoFit/>
          </a:bodyPr>
          <a:lstStyle/>
          <a:p>
            <a:pPr algn="ctr"/>
            <a:r>
              <a:rPr lang="en-IN" sz="2400" b="1" dirty="0" smtClean="0">
                <a:solidFill>
                  <a:schemeClr val="bg2"/>
                </a:solidFill>
              </a:rPr>
              <a:t>TRENDS IN SOME OF THE ATOMIC PROPERTIES</a:t>
            </a:r>
          </a:p>
          <a:p>
            <a:r>
              <a:rPr lang="en-IN" sz="2400" b="1" dirty="0" smtClean="0">
                <a:solidFill>
                  <a:schemeClr val="bg2"/>
                </a:solidFill>
              </a:rPr>
              <a:t/>
            </a:r>
            <a:br>
              <a:rPr lang="en-IN" sz="2400" b="1" dirty="0" smtClean="0">
                <a:solidFill>
                  <a:schemeClr val="bg2"/>
                </a:solidFill>
              </a:rPr>
            </a:br>
            <a:r>
              <a:rPr lang="en-IN" sz="2400" b="1" dirty="0" smtClean="0">
                <a:solidFill>
                  <a:schemeClr val="bg2"/>
                </a:solidFill>
              </a:rPr>
              <a:t>ATOMIC RADII</a:t>
            </a:r>
          </a:p>
          <a:p>
            <a:r>
              <a:rPr lang="en-IN" sz="2400" dirty="0" smtClean="0">
                <a:solidFill>
                  <a:schemeClr val="bg2"/>
                </a:solidFill>
              </a:rPr>
              <a:t>The </a:t>
            </a:r>
            <a:r>
              <a:rPr lang="en-IN" sz="2400" b="1" dirty="0" smtClean="0">
                <a:solidFill>
                  <a:schemeClr val="bg2"/>
                </a:solidFill>
              </a:rPr>
              <a:t>nuclear radii increment on moving down</a:t>
            </a:r>
            <a:r>
              <a:rPr lang="en-IN" sz="2400" dirty="0" smtClean="0">
                <a:solidFill>
                  <a:schemeClr val="bg2"/>
                </a:solidFill>
              </a:rPr>
              <a:t> the group with increasing nuclear number. This is a result of the expansion of another shell at each progressive element on moving down the group.</a:t>
            </a:r>
            <a:r>
              <a:rPr lang="en-IN" sz="2400" b="1" dirty="0" smtClean="0">
                <a:solidFill>
                  <a:schemeClr val="bg2"/>
                </a:solidFill>
              </a:rPr>
              <a:t/>
            </a:r>
            <a:br>
              <a:rPr lang="en-IN" sz="2400" b="1" dirty="0" smtClean="0">
                <a:solidFill>
                  <a:schemeClr val="bg2"/>
                </a:solidFill>
              </a:rPr>
            </a:br>
            <a:r>
              <a:rPr lang="en-IN" sz="2400" b="1" dirty="0" smtClean="0">
                <a:solidFill>
                  <a:schemeClr val="bg2"/>
                </a:solidFill>
              </a:rPr>
              <a:t>ELECTRON GAIN ENTHALPY</a:t>
            </a:r>
          </a:p>
          <a:p>
            <a:r>
              <a:rPr lang="en-IN" sz="2400" dirty="0" smtClean="0">
                <a:solidFill>
                  <a:schemeClr val="bg2"/>
                </a:solidFill>
              </a:rPr>
              <a:t>Group 18 elements have </a:t>
            </a:r>
            <a:r>
              <a:rPr lang="en-IN" sz="2400" b="1" dirty="0" smtClean="0">
                <a:solidFill>
                  <a:schemeClr val="bg2"/>
                </a:solidFill>
              </a:rPr>
              <a:t>stable electronic configurations</a:t>
            </a:r>
            <a:r>
              <a:rPr lang="en-IN" sz="2400" dirty="0" smtClean="0">
                <a:solidFill>
                  <a:schemeClr val="bg2"/>
                </a:solidFill>
              </a:rPr>
              <a:t>.</a:t>
            </a:r>
          </a:p>
          <a:p>
            <a:r>
              <a:rPr lang="en-IN" sz="2400" dirty="0" smtClean="0">
                <a:solidFill>
                  <a:schemeClr val="bg2"/>
                </a:solidFill>
              </a:rPr>
              <a:t>They have zero tendencies to accept any electron. Consequently, they have high </a:t>
            </a:r>
            <a:r>
              <a:rPr lang="en-IN" sz="2400" b="1" dirty="0" smtClean="0">
                <a:solidFill>
                  <a:schemeClr val="bg2"/>
                </a:solidFill>
              </a:rPr>
              <a:t>positive values of electron gain enthalpy</a:t>
            </a:r>
            <a:r>
              <a:rPr lang="en-IN" sz="2400" dirty="0" smtClean="0">
                <a:solidFill>
                  <a:schemeClr val="bg2"/>
                </a:solidFill>
              </a:rPr>
              <a:t>.</a:t>
            </a:r>
            <a:r>
              <a:rPr lang="en-IN" sz="2400" b="1" dirty="0" smtClean="0">
                <a:solidFill>
                  <a:schemeClr val="bg2"/>
                </a:solidFill>
              </a:rPr>
              <a:t/>
            </a:r>
            <a:br>
              <a:rPr lang="en-IN" sz="2400" b="1" dirty="0" smtClean="0">
                <a:solidFill>
                  <a:schemeClr val="bg2"/>
                </a:solidFill>
              </a:rPr>
            </a:br>
            <a:r>
              <a:rPr lang="en-IN" sz="2400" b="1" dirty="0" smtClean="0">
                <a:solidFill>
                  <a:schemeClr val="bg2"/>
                </a:solidFill>
              </a:rPr>
              <a:t>IONIZATION POTENTIAL</a:t>
            </a:r>
          </a:p>
          <a:p>
            <a:r>
              <a:rPr lang="en-IN" sz="2400" dirty="0" smtClean="0">
                <a:solidFill>
                  <a:schemeClr val="bg2"/>
                </a:solidFill>
              </a:rPr>
              <a:t>Due to their closed electronic configurations they have </a:t>
            </a:r>
            <a:r>
              <a:rPr lang="en-IN" sz="2400" b="1" dirty="0" smtClean="0">
                <a:solidFill>
                  <a:schemeClr val="bg2"/>
                </a:solidFill>
              </a:rPr>
              <a:t>high ionization potentials</a:t>
            </a:r>
            <a:r>
              <a:rPr lang="en-IN" sz="2400" dirty="0" smtClean="0">
                <a:solidFill>
                  <a:schemeClr val="bg2"/>
                </a:solidFill>
              </a:rPr>
              <a:t>.</a:t>
            </a:r>
          </a:p>
          <a:p>
            <a:r>
              <a:rPr lang="en-IN" sz="2400" b="1" dirty="0" smtClean="0">
                <a:solidFill>
                  <a:schemeClr val="bg2"/>
                </a:solidFill>
              </a:rPr>
              <a:t>Ionization enthalpies decrease step by step on moving down the group</a:t>
            </a:r>
            <a:r>
              <a:rPr lang="en-IN" sz="2400" dirty="0" smtClean="0">
                <a:solidFill>
                  <a:schemeClr val="bg2"/>
                </a:solidFill>
              </a:rPr>
              <a:t> with an expansion in the nuclear size.</a:t>
            </a:r>
            <a:br>
              <a:rPr lang="en-IN" sz="2400" dirty="0" smtClean="0">
                <a:solidFill>
                  <a:schemeClr val="bg2"/>
                </a:solidFill>
              </a:rPr>
            </a:br>
            <a:r>
              <a:rPr lang="en-IN" sz="2400" dirty="0" smtClean="0">
                <a:solidFill>
                  <a:schemeClr val="bg2"/>
                </a:solidFill>
              </a:rPr>
              <a:t> </a:t>
            </a:r>
            <a:endParaRPr lang="en-IN" sz="2400"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86874" cy="6370975"/>
          </a:xfrm>
          <a:prstGeom prst="rect">
            <a:avLst/>
          </a:prstGeom>
          <a:solidFill>
            <a:schemeClr val="accent3">
              <a:lumMod val="50000"/>
            </a:schemeClr>
          </a:solidFill>
        </p:spPr>
        <p:txBody>
          <a:bodyPr wrap="square">
            <a:spAutoFit/>
          </a:bodyPr>
          <a:lstStyle/>
          <a:p>
            <a:pPr algn="ctr"/>
            <a:r>
              <a:rPr lang="en-IN" sz="2400" b="1" dirty="0" smtClean="0">
                <a:solidFill>
                  <a:schemeClr val="bg2"/>
                </a:solidFill>
              </a:rPr>
              <a:t>PHYSICAL PROPERTIES</a:t>
            </a:r>
          </a:p>
          <a:p>
            <a:pPr>
              <a:buFont typeface="Arial" pitchFamily="34" charset="0"/>
              <a:buChar char="•"/>
            </a:pPr>
            <a:r>
              <a:rPr lang="en-IN" sz="2400" dirty="0" smtClean="0">
                <a:solidFill>
                  <a:schemeClr val="bg2"/>
                </a:solidFill>
              </a:rPr>
              <a:t>Because of their stable nature, these elements </a:t>
            </a:r>
            <a:r>
              <a:rPr lang="en-IN" sz="2400" b="1" dirty="0" smtClean="0">
                <a:solidFill>
                  <a:schemeClr val="bg2"/>
                </a:solidFill>
              </a:rPr>
              <a:t>exist in a free state as monatomic gases</a:t>
            </a:r>
            <a:r>
              <a:rPr lang="en-IN" sz="2400" dirty="0" smtClean="0">
                <a:solidFill>
                  <a:schemeClr val="bg2"/>
                </a:solidFill>
              </a:rPr>
              <a:t>.</a:t>
            </a:r>
          </a:p>
          <a:p>
            <a:pPr>
              <a:buFont typeface="Arial" pitchFamily="34" charset="0"/>
              <a:buChar char="•"/>
            </a:pPr>
            <a:r>
              <a:rPr lang="en-IN" sz="2400" dirty="0" smtClean="0">
                <a:solidFill>
                  <a:schemeClr val="bg2"/>
                </a:solidFill>
              </a:rPr>
              <a:t>These elements are </a:t>
            </a:r>
            <a:r>
              <a:rPr lang="en-IN" sz="2400" b="1" dirty="0" smtClean="0">
                <a:solidFill>
                  <a:schemeClr val="bg2"/>
                </a:solidFill>
              </a:rPr>
              <a:t>tasteless, odourless</a:t>
            </a:r>
            <a:r>
              <a:rPr lang="en-IN" sz="2400" dirty="0" smtClean="0">
                <a:solidFill>
                  <a:schemeClr val="bg2"/>
                </a:solidFill>
              </a:rPr>
              <a:t> and </a:t>
            </a:r>
            <a:r>
              <a:rPr lang="en-IN" sz="2400" b="1" dirty="0" smtClean="0">
                <a:solidFill>
                  <a:schemeClr val="bg2"/>
                </a:solidFill>
              </a:rPr>
              <a:t>colourless gases</a:t>
            </a:r>
            <a:r>
              <a:rPr lang="en-IN" sz="2400" dirty="0" smtClean="0">
                <a:solidFill>
                  <a:schemeClr val="bg2"/>
                </a:solidFill>
              </a:rPr>
              <a:t>.</a:t>
            </a:r>
          </a:p>
          <a:p>
            <a:pPr>
              <a:buFont typeface="Arial" pitchFamily="34" charset="0"/>
              <a:buChar char="•"/>
            </a:pPr>
            <a:r>
              <a:rPr lang="en-IN" sz="2400" dirty="0" smtClean="0">
                <a:solidFill>
                  <a:schemeClr val="bg2"/>
                </a:solidFill>
              </a:rPr>
              <a:t>They are </a:t>
            </a:r>
            <a:r>
              <a:rPr lang="en-IN" sz="2400" b="1" dirty="0" smtClean="0">
                <a:solidFill>
                  <a:schemeClr val="bg2"/>
                </a:solidFill>
              </a:rPr>
              <a:t>sparingly dissolvable in water</a:t>
            </a:r>
            <a:r>
              <a:rPr lang="en-IN" sz="2400" dirty="0" smtClean="0">
                <a:solidFill>
                  <a:schemeClr val="bg2"/>
                </a:solidFill>
              </a:rPr>
              <a:t>.</a:t>
            </a:r>
          </a:p>
          <a:p>
            <a:pPr>
              <a:buFont typeface="Arial" pitchFamily="34" charset="0"/>
              <a:buChar char="•"/>
            </a:pPr>
            <a:r>
              <a:rPr lang="en-IN" sz="2400" dirty="0" smtClean="0">
                <a:solidFill>
                  <a:schemeClr val="bg2"/>
                </a:solidFill>
              </a:rPr>
              <a:t>These elements have </a:t>
            </a:r>
            <a:r>
              <a:rPr lang="en-IN" sz="2400" b="1" dirty="0" smtClean="0">
                <a:solidFill>
                  <a:schemeClr val="bg2"/>
                </a:solidFill>
              </a:rPr>
              <a:t>low melting and boiling points.</a:t>
            </a:r>
            <a:r>
              <a:rPr lang="en-IN" sz="2400" dirty="0" smtClean="0">
                <a:solidFill>
                  <a:schemeClr val="bg2"/>
                </a:solidFill>
              </a:rPr>
              <a:t> This is, because of the presence of weak Vander Waals forces responsible for attraction.</a:t>
            </a:r>
          </a:p>
          <a:p>
            <a:pPr>
              <a:buFont typeface="Arial" pitchFamily="34" charset="0"/>
              <a:buChar char="•"/>
            </a:pPr>
            <a:r>
              <a:rPr lang="en-IN" sz="2400" dirty="0" smtClean="0">
                <a:solidFill>
                  <a:schemeClr val="bg2"/>
                </a:solidFill>
              </a:rPr>
              <a:t>The </a:t>
            </a:r>
            <a:r>
              <a:rPr lang="en-IN" sz="2400" b="1" dirty="0" smtClean="0">
                <a:solidFill>
                  <a:schemeClr val="bg2"/>
                </a:solidFill>
              </a:rPr>
              <a:t>melting and boiling points increments on moving down</a:t>
            </a:r>
            <a:r>
              <a:rPr lang="en-IN" sz="2400" dirty="0" smtClean="0">
                <a:solidFill>
                  <a:schemeClr val="bg2"/>
                </a:solidFill>
              </a:rPr>
              <a:t> the group with an expansion in the extent of the Vander Waals forces of attraction.</a:t>
            </a:r>
          </a:p>
          <a:p>
            <a:pPr>
              <a:buFont typeface="Arial" pitchFamily="34" charset="0"/>
              <a:buChar char="•"/>
            </a:pPr>
            <a:r>
              <a:rPr lang="en-IN" sz="2400" dirty="0" smtClean="0">
                <a:solidFill>
                  <a:schemeClr val="bg2"/>
                </a:solidFill>
              </a:rPr>
              <a:t>These noble gases </a:t>
            </a:r>
            <a:r>
              <a:rPr lang="en-IN" sz="2400" b="1" dirty="0" smtClean="0">
                <a:solidFill>
                  <a:schemeClr val="bg2"/>
                </a:solidFill>
              </a:rPr>
              <a:t>can be condensed at very low temperatures</a:t>
            </a:r>
            <a:r>
              <a:rPr lang="en-IN" sz="2400" dirty="0" smtClean="0">
                <a:solidFill>
                  <a:schemeClr val="bg2"/>
                </a:solidFill>
              </a:rPr>
              <a:t> due to the weak Vander Waal forces of attraction. With an expansion in the size of the Vander Waals forces down the group, the ease of liquefaction of noble gases likewise increases.</a:t>
            </a:r>
          </a:p>
          <a:p>
            <a:pPr>
              <a:buFont typeface="Arial" pitchFamily="34" charset="0"/>
              <a:buChar char="•"/>
            </a:pPr>
            <a:r>
              <a:rPr lang="en-IN" sz="2400" b="1" dirty="0" smtClean="0">
                <a:solidFill>
                  <a:schemeClr val="bg2"/>
                </a:solidFill>
              </a:rPr>
              <a:t>Helium has the least boiling point</a:t>
            </a:r>
            <a:r>
              <a:rPr lang="en-IN" sz="2400" dirty="0" smtClean="0">
                <a:solidFill>
                  <a:schemeClr val="bg2"/>
                </a:solidFill>
              </a:rPr>
              <a:t> among every one of the elements in group eighteen.</a:t>
            </a:r>
            <a:endParaRPr lang="en-IN" sz="2400" dirty="0">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00034" y="714356"/>
            <a:ext cx="7989671" cy="528641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solidFill>
            <a:schemeClr val="bg2">
              <a:lumMod val="10000"/>
            </a:schemeClr>
          </a:solidFill>
        </p:spPr>
        <p:txBody>
          <a:bodyPr wrap="square">
            <a:spAutoFit/>
          </a:bodyPr>
          <a:lstStyle/>
          <a:p>
            <a:pPr algn="ctr"/>
            <a:r>
              <a:rPr lang="en-IN" sz="2400" b="1" dirty="0" smtClean="0">
                <a:solidFill>
                  <a:schemeClr val="bg2"/>
                </a:solidFill>
              </a:rPr>
              <a:t>CHEMICAL PROPERTIES</a:t>
            </a:r>
          </a:p>
          <a:p>
            <a:pPr algn="ctr"/>
            <a:endParaRPr lang="en-IN" sz="2400" b="1" dirty="0" smtClean="0">
              <a:solidFill>
                <a:schemeClr val="bg2"/>
              </a:solidFill>
            </a:endParaRPr>
          </a:p>
          <a:p>
            <a:r>
              <a:rPr lang="en-IN" sz="2000" dirty="0" smtClean="0">
                <a:solidFill>
                  <a:schemeClr val="bg2"/>
                </a:solidFill>
              </a:rPr>
              <a:t>These elements are </a:t>
            </a:r>
            <a:r>
              <a:rPr lang="en-IN" sz="2000" b="1" dirty="0" smtClean="0">
                <a:solidFill>
                  <a:schemeClr val="bg2"/>
                </a:solidFill>
              </a:rPr>
              <a:t>chemically latent</a:t>
            </a:r>
            <a:r>
              <a:rPr lang="en-IN" sz="2000" dirty="0" smtClean="0">
                <a:solidFill>
                  <a:schemeClr val="bg2"/>
                </a:solidFill>
              </a:rPr>
              <a:t> because of their </a:t>
            </a:r>
            <a:r>
              <a:rPr lang="en-IN" sz="2000" b="1" dirty="0" smtClean="0">
                <a:solidFill>
                  <a:schemeClr val="bg2"/>
                </a:solidFill>
              </a:rPr>
              <a:t>stable electronic configuration</a:t>
            </a:r>
            <a:r>
              <a:rPr lang="en-IN" sz="2000" dirty="0" smtClean="0">
                <a:solidFill>
                  <a:schemeClr val="bg2"/>
                </a:solidFill>
              </a:rPr>
              <a:t>.</a:t>
            </a:r>
          </a:p>
          <a:p>
            <a:r>
              <a:rPr lang="en-IN" sz="2000" dirty="0" smtClean="0">
                <a:solidFill>
                  <a:schemeClr val="bg2"/>
                </a:solidFill>
              </a:rPr>
              <a:t>Group 18 elements have </a:t>
            </a:r>
            <a:r>
              <a:rPr lang="en-IN" sz="2000" b="1" dirty="0" smtClean="0">
                <a:solidFill>
                  <a:schemeClr val="bg2"/>
                </a:solidFill>
              </a:rPr>
              <a:t>high positive electron gain enthalpy and high ionization enthalpy</a:t>
            </a:r>
            <a:r>
              <a:rPr lang="en-IN" sz="2000" dirty="0" smtClean="0">
                <a:solidFill>
                  <a:schemeClr val="bg2"/>
                </a:solidFill>
              </a:rPr>
              <a:t>.</a:t>
            </a:r>
          </a:p>
          <a:p>
            <a:r>
              <a:rPr lang="en-IN" sz="2000" dirty="0" smtClean="0">
                <a:solidFill>
                  <a:schemeClr val="bg2"/>
                </a:solidFill>
              </a:rPr>
              <a:t>In 1962, </a:t>
            </a:r>
            <a:r>
              <a:rPr lang="en-IN" sz="2000" b="1" dirty="0" smtClean="0">
                <a:solidFill>
                  <a:schemeClr val="bg2"/>
                </a:solidFill>
              </a:rPr>
              <a:t>Neil Bartlett anticipated that xenon ought to react with platinum hexafluoride</a:t>
            </a:r>
            <a:r>
              <a:rPr lang="en-IN" sz="2000" dirty="0" smtClean="0">
                <a:solidFill>
                  <a:schemeClr val="bg2"/>
                </a:solidFill>
              </a:rPr>
              <a:t>. He was the first to set up a compound of xenon, called </a:t>
            </a:r>
            <a:r>
              <a:rPr lang="en-IN" sz="2000" b="1" dirty="0" smtClean="0">
                <a:solidFill>
                  <a:schemeClr val="bg2"/>
                </a:solidFill>
              </a:rPr>
              <a:t>xenon hexafluoridoplatinate</a:t>
            </a:r>
            <a:r>
              <a:rPr lang="en-IN" sz="2000" dirty="0" smtClean="0">
                <a:solidFill>
                  <a:schemeClr val="bg2"/>
                </a:solidFill>
              </a:rPr>
              <a:t> (V)</a:t>
            </a:r>
          </a:p>
          <a:p>
            <a:r>
              <a:rPr lang="en-IN" sz="2000" b="1" dirty="0" smtClean="0">
                <a:solidFill>
                  <a:schemeClr val="bg2"/>
                </a:solidFill>
              </a:rPr>
              <a:t>  </a:t>
            </a:r>
            <a:r>
              <a:rPr lang="en-IN" sz="2000" b="1" dirty="0" err="1" smtClean="0">
                <a:solidFill>
                  <a:schemeClr val="bg2"/>
                </a:solidFill>
              </a:rPr>
              <a:t>Xe</a:t>
            </a:r>
            <a:r>
              <a:rPr lang="en-IN" sz="2000" b="1" dirty="0" smtClean="0">
                <a:solidFill>
                  <a:schemeClr val="bg2"/>
                </a:solidFill>
              </a:rPr>
              <a:t>         +                  PtF</a:t>
            </a:r>
            <a:r>
              <a:rPr lang="en-IN" sz="2000" b="1" baseline="-25000" dirty="0" smtClean="0">
                <a:solidFill>
                  <a:schemeClr val="bg2"/>
                </a:solidFill>
              </a:rPr>
              <a:t>6</a:t>
            </a:r>
            <a:r>
              <a:rPr lang="en-IN" sz="2000" b="1" dirty="0" smtClean="0">
                <a:solidFill>
                  <a:schemeClr val="bg2"/>
                </a:solidFill>
              </a:rPr>
              <a:t>                        →                          </a:t>
            </a:r>
            <a:r>
              <a:rPr lang="en-IN" sz="2000" b="1" dirty="0" err="1" smtClean="0">
                <a:solidFill>
                  <a:schemeClr val="bg2"/>
                </a:solidFill>
              </a:rPr>
              <a:t>Xe</a:t>
            </a:r>
            <a:r>
              <a:rPr lang="en-IN" sz="2000" b="1" dirty="0" smtClean="0">
                <a:solidFill>
                  <a:schemeClr val="bg2"/>
                </a:solidFill>
              </a:rPr>
              <a:t> [PtF</a:t>
            </a:r>
            <a:r>
              <a:rPr lang="en-IN" sz="2000" b="1" baseline="-25000" dirty="0" smtClean="0">
                <a:solidFill>
                  <a:schemeClr val="bg2"/>
                </a:solidFill>
              </a:rPr>
              <a:t>6</a:t>
            </a:r>
            <a:r>
              <a:rPr lang="en-IN" sz="2000" b="1" dirty="0" smtClean="0">
                <a:solidFill>
                  <a:schemeClr val="bg2"/>
                </a:solidFill>
              </a:rPr>
              <a:t>]</a:t>
            </a:r>
            <a:r>
              <a:rPr lang="en-IN" sz="2000" dirty="0" smtClean="0">
                <a:solidFill>
                  <a:schemeClr val="bg2"/>
                </a:solidFill>
              </a:rPr>
              <a:t/>
            </a:r>
            <a:br>
              <a:rPr lang="en-IN" sz="2000" dirty="0" smtClean="0">
                <a:solidFill>
                  <a:schemeClr val="bg2"/>
                </a:solidFill>
              </a:rPr>
            </a:br>
            <a:r>
              <a:rPr lang="en-IN" sz="2000" dirty="0" smtClean="0">
                <a:solidFill>
                  <a:schemeClr val="bg2"/>
                </a:solidFill>
              </a:rPr>
              <a:t>Xenon            Platinum Hexafluoride                      Xenon Hexafluoridoplatinate (V)</a:t>
            </a:r>
          </a:p>
          <a:p>
            <a:r>
              <a:rPr lang="en-IN" sz="2000" dirty="0" smtClean="0">
                <a:solidFill>
                  <a:schemeClr val="bg2"/>
                </a:solidFill>
              </a:rPr>
              <a:t>Later, many compounds of xenon were integrated, including fluorides, </a:t>
            </a:r>
            <a:r>
              <a:rPr lang="en-IN" sz="2000" dirty="0" err="1" smtClean="0">
                <a:solidFill>
                  <a:schemeClr val="bg2"/>
                </a:solidFill>
              </a:rPr>
              <a:t>oxyfluorides</a:t>
            </a:r>
            <a:r>
              <a:rPr lang="en-IN" sz="2000" dirty="0" smtClean="0">
                <a:solidFill>
                  <a:schemeClr val="bg2"/>
                </a:solidFill>
              </a:rPr>
              <a:t>, and oxides.</a:t>
            </a:r>
          </a:p>
          <a:p>
            <a:r>
              <a:rPr lang="en-IN" sz="2000" dirty="0" smtClean="0">
                <a:solidFill>
                  <a:schemeClr val="bg2"/>
                </a:solidFill>
              </a:rPr>
              <a:t>The chemical movement of group eighteen elements increments with a diminishment in the ionization enthalpy on moving down the group.</a:t>
            </a:r>
          </a:p>
          <a:p>
            <a:r>
              <a:rPr lang="en-IN" sz="2000" dirty="0" smtClean="0">
                <a:solidFill>
                  <a:schemeClr val="bg2"/>
                </a:solidFill>
              </a:rPr>
              <a:t>The ionization enthalpies of helium, argon, and neon are too high for them to shape compounds.</a:t>
            </a:r>
          </a:p>
          <a:p>
            <a:r>
              <a:rPr lang="en-IN" sz="2000" b="1" dirty="0" smtClean="0">
                <a:solidFill>
                  <a:schemeClr val="bg2"/>
                </a:solidFill>
              </a:rPr>
              <a:t>Krypton only forms krypton difluoride</a:t>
            </a:r>
            <a:r>
              <a:rPr lang="en-IN" sz="2000" dirty="0" smtClean="0">
                <a:solidFill>
                  <a:schemeClr val="bg2"/>
                </a:solidFill>
              </a:rPr>
              <a:t>, since its ionization enthalpy is marginally higher than that of xenon. </a:t>
            </a:r>
          </a:p>
          <a:p>
            <a:r>
              <a:rPr lang="en-IN" sz="2000" dirty="0" smtClean="0">
                <a:solidFill>
                  <a:schemeClr val="bg2"/>
                </a:solidFill>
              </a:rPr>
              <a:t>Although radon has less ionization enthalpy than xenon, it shapes just a few compounds like </a:t>
            </a:r>
            <a:r>
              <a:rPr lang="en-IN" sz="2000" b="1" dirty="0" smtClean="0">
                <a:solidFill>
                  <a:schemeClr val="bg2"/>
                </a:solidFill>
              </a:rPr>
              <a:t>radon difluoride</a:t>
            </a:r>
            <a:r>
              <a:rPr lang="en-IN" sz="2000" dirty="0" smtClean="0">
                <a:solidFill>
                  <a:schemeClr val="bg2"/>
                </a:solidFill>
              </a:rPr>
              <a:t>, and a few complexes, since </a:t>
            </a:r>
            <a:r>
              <a:rPr lang="en-IN" sz="2000" b="1" dirty="0" smtClean="0">
                <a:solidFill>
                  <a:schemeClr val="bg2"/>
                </a:solidFill>
              </a:rPr>
              <a:t>radon has no steady isotopes</a:t>
            </a:r>
            <a:r>
              <a:rPr lang="en-IN" sz="2000" dirty="0" smtClean="0">
                <a:solidFill>
                  <a:schemeClr val="bg2"/>
                </a:solidFill>
              </a:rPr>
              <a:t>. </a:t>
            </a:r>
          </a:p>
          <a:p>
            <a:endParaRPr lang="en-IN" sz="2000"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C:\Users\Welcome\Desktop\image01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8435" name="Picture 3"/>
          <p:cNvPicPr>
            <a:picLocks noChangeAspect="1" noChangeArrowheads="1"/>
          </p:cNvPicPr>
          <p:nvPr/>
        </p:nvPicPr>
        <p:blipFill>
          <a:blip r:embed="rId2"/>
          <a:srcRect/>
          <a:stretch>
            <a:fillRect/>
          </a:stretch>
        </p:blipFill>
        <p:spPr bwMode="auto">
          <a:xfrm>
            <a:off x="714348" y="571480"/>
            <a:ext cx="7715272" cy="578647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Welcome\Desktop\62eb01a24e17257da80f79eadaebb69b.jpg"/>
          <p:cNvPicPr>
            <a:picLocks noChangeAspect="1" noChangeArrowheads="1"/>
          </p:cNvPicPr>
          <p:nvPr/>
        </p:nvPicPr>
        <p:blipFill>
          <a:blip r:embed="rId2"/>
          <a:srcRect/>
          <a:stretch>
            <a:fillRect/>
          </a:stretch>
        </p:blipFill>
        <p:spPr bwMode="auto">
          <a:xfrm>
            <a:off x="2000232" y="214290"/>
            <a:ext cx="4572032" cy="2597745"/>
          </a:xfrm>
          <a:prstGeom prst="rect">
            <a:avLst/>
          </a:prstGeom>
          <a:noFill/>
        </p:spPr>
      </p:pic>
      <p:pic>
        <p:nvPicPr>
          <p:cNvPr id="25603" name="Picture 3"/>
          <p:cNvPicPr>
            <a:picLocks noChangeAspect="1" noChangeArrowheads="1"/>
          </p:cNvPicPr>
          <p:nvPr/>
        </p:nvPicPr>
        <p:blipFill>
          <a:blip r:embed="rId3"/>
          <a:srcRect/>
          <a:stretch>
            <a:fillRect/>
          </a:stretch>
        </p:blipFill>
        <p:spPr bwMode="auto">
          <a:xfrm>
            <a:off x="571472" y="2928934"/>
            <a:ext cx="7656929" cy="364331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342</Words>
  <Application>Microsoft Office PowerPoint</Application>
  <PresentationFormat>On-screen Show (4:3)</PresentationFormat>
  <Paragraphs>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18th GROUP ELEMENTS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18th GROUP ELEMENTS</dc:title>
  <dc:creator>ismail - [2010]</dc:creator>
  <cp:lastModifiedBy>sns</cp:lastModifiedBy>
  <cp:revision>10</cp:revision>
  <dcterms:created xsi:type="dcterms:W3CDTF">2019-08-23T13:32:46Z</dcterms:created>
  <dcterms:modified xsi:type="dcterms:W3CDTF">2019-08-26T10:23:16Z</dcterms:modified>
</cp:coreProperties>
</file>